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74" r:id="rId11"/>
    <p:sldId id="275" r:id="rId12"/>
    <p:sldId id="276" r:id="rId13"/>
    <p:sldId id="278" r:id="rId14"/>
    <p:sldId id="277" r:id="rId15"/>
    <p:sldId id="272" r:id="rId16"/>
    <p:sldId id="273" r:id="rId17"/>
  </p:sldIdLst>
  <p:sldSz cx="12192000" cy="6858000"/>
  <p:notesSz cx="6858000" cy="9144000"/>
  <p:embeddedFontLst>
    <p:embeddedFont>
      <p:font typeface="Impact" pitchFamily="34" charset="0"/>
      <p:regular r:id="rId19"/>
    </p:embeddedFont>
    <p:embeddedFont>
      <p:font typeface="Calibri" pitchFamily="34" charset="0"/>
      <p:regular r:id="rId20"/>
      <p:bold r:id="rId21"/>
      <p:italic r:id="rId22"/>
      <p:boldItalic r:id="rId23"/>
    </p:embeddedFont>
    <p:embeddedFont>
      <p:font typeface="Roboto" charset="0"/>
      <p:regular r:id="rId24"/>
      <p:bold r:id="rId25"/>
      <p:italic r:id="rId26"/>
      <p:boldItalic r:id="rId27"/>
    </p:embeddedFont>
    <p:embeddedFont>
      <p:font typeface="Proxima Nova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954" y="-31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/Relationships>
</file>

<file path=ppt/media/image1.png>
</file>

<file path=ppt/media/image10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otus.ru/polls/63037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6" name="Google Shape;16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https://otus.ru/polls/63037/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562ce424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6562ce424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" name="Google Shape;1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55f32e29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7" name="Google Shape;187;g755f32e29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556df3048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Рината попросили в СиТехе ускорить программу в 2-2.5 раза, а если больше, то получит премию. Он заменил лист на ускорил в почти 100 раз.</a:t>
            </a:r>
            <a:endParaRPr/>
          </a:p>
        </p:txBody>
      </p:sp>
      <p:sp>
        <p:nvSpPr>
          <p:cNvPr id="195" name="Google Shape;195;g6556df304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0221c83b6d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0" name="Google Shape;250;g10221c83b6d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 1">
  <p:cSld name="10_Заголовок и подзаголовок_1">
    <p:bg>
      <p:bgPr>
        <a:solidFill>
          <a:srgbClr val="FEFEFE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719667" y="233852"/>
            <a:ext cx="8822100" cy="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"/>
              <a:buNone/>
              <a:defRPr sz="22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719668" y="1089029"/>
            <a:ext cx="10752600" cy="54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sz="16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6pPr>
            <a:lvl7pPr marL="3200400" lvl="6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7pPr>
            <a:lvl8pPr marL="3657600" lvl="7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8pPr>
            <a:lvl9pPr marL="4114800" lvl="8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339">
          <p15:clr>
            <a:srgbClr val="FBAE40"/>
          </p15:clr>
        </p15:guide>
        <p15:guide id="2" orient="horz" pos="48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Impact"/>
              <a:buNone/>
              <a:defRPr sz="4500" b="1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ru-ru/dotnet/api/system.collections.generic.list-1?view=net-8.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ru-ru/dotnet/api/system.collections.generic.linkedlist-1?view=net-8.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api/system.array?view=net-8.0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i="0" u="none" strike="noStrike" cap="none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Онлайн-образование</a:t>
            </a:r>
            <a:endParaRPr sz="5500" i="0" u="none" strike="noStrike" cap="non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804" y="500210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2691199" y="531110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243;p29"/>
          <p:cNvSpPr/>
          <p:nvPr/>
        </p:nvSpPr>
        <p:spPr>
          <a:xfrm>
            <a:off x="2340214" y="157161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44;p29"/>
          <p:cNvSpPr/>
          <p:nvPr/>
        </p:nvSpPr>
        <p:spPr>
          <a:xfrm>
            <a:off x="2524100" y="1714488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88;p35"/>
          <p:cNvSpPr/>
          <p:nvPr/>
        </p:nvSpPr>
        <p:spPr>
          <a:xfrm>
            <a:off x="2340214" y="3246008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44;p29"/>
          <p:cNvSpPr/>
          <p:nvPr/>
        </p:nvSpPr>
        <p:spPr>
          <a:xfrm>
            <a:off x="2524100" y="3429000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List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smtClean="0"/>
              <a:t>List: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https://learn.microsoft.com/ru-ru/dotnet/api/system.collections.generic.list-1?view=net-8.0</a:t>
            </a: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smtClean="0"/>
              <a:t>List </a:t>
            </a:r>
            <a:r>
              <a:rPr lang="ru-RU" dirty="0" smtClean="0"/>
              <a:t>для работы с массивами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Обращение к элементам списка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Добавление элемента в список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Поиск элемента в списке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Вставка элемента в список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Удаление элемента списка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Сортировка элементов</a:t>
            </a:r>
            <a:endParaRPr lang="en-US" dirty="0" smtClean="0"/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214" y="335756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243;p29"/>
          <p:cNvSpPr/>
          <p:nvPr/>
        </p:nvSpPr>
        <p:spPr>
          <a:xfrm>
            <a:off x="2340214" y="157161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44;p29"/>
          <p:cNvSpPr/>
          <p:nvPr/>
        </p:nvSpPr>
        <p:spPr>
          <a:xfrm>
            <a:off x="2524100" y="1714488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88;p35"/>
          <p:cNvSpPr/>
          <p:nvPr/>
        </p:nvSpPr>
        <p:spPr>
          <a:xfrm>
            <a:off x="2340214" y="5214950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44;p29"/>
          <p:cNvSpPr/>
          <p:nvPr/>
        </p:nvSpPr>
        <p:spPr>
          <a:xfrm>
            <a:off x="2524100" y="3429000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244;p29"/>
          <p:cNvSpPr/>
          <p:nvPr/>
        </p:nvSpPr>
        <p:spPr>
          <a:xfrm>
            <a:off x="2595538" y="5357826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Avenir"/>
                <a:sym typeface="Avenir"/>
              </a:rPr>
              <a:t>Как устроен связный список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/>
          </a:p>
        </p:txBody>
      </p:sp>
      <p:pic>
        <p:nvPicPr>
          <p:cNvPr id="17" name="Рисунок 16" descr="LinkedList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034" y="2143116"/>
            <a:ext cx="7839621" cy="36435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err="1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LinkedList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err="1" smtClean="0"/>
              <a:t>LinkedList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https://learn.microsoft.com/ru-ru/dotnet/api/system.collections.generic.linkedlist-1?view=net-8.0</a:t>
            </a:r>
            <a:endParaRPr lang="en-US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err="1" smtClean="0"/>
              <a:t>LinkedList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Добавление элемента в список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Вставка элемента в список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Удаление элемента списка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8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8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8"/>
          <p:cNvSpPr/>
          <p:nvPr/>
        </p:nvSpPr>
        <p:spPr>
          <a:xfrm>
            <a:off x="54557" y="2603123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Заполните, пожалуйста,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опрос о занятии по ссылке в чате</a:t>
            </a:r>
            <a:endParaRPr/>
          </a:p>
        </p:txBody>
      </p:sp>
      <p:sp>
        <p:nvSpPr>
          <p:cNvPr id="324" name="Google Shape;324;p38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body" idx="1"/>
          </p:nvPr>
        </p:nvSpPr>
        <p:spPr>
          <a:xfrm>
            <a:off x="375" y="1940275"/>
            <a:ext cx="12191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9600" b="0">
                <a:latin typeface="Impact"/>
                <a:ea typeface="Impact"/>
                <a:cs typeface="Impact"/>
                <a:sym typeface="Impact"/>
              </a:rPr>
              <a:t>Ответы на вопросы</a:t>
            </a:r>
            <a:endParaRPr sz="9600" b="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sz="4800"/>
          </a:p>
        </p:txBody>
      </p:sp>
      <p:sp>
        <p:nvSpPr>
          <p:cNvPr id="331" name="Google Shape;331;p39"/>
          <p:cNvSpPr txBox="1">
            <a:spLocks noGrp="1"/>
          </p:cNvSpPr>
          <p:nvPr>
            <p:ph type="body" idx="3"/>
          </p:nvPr>
        </p:nvSpPr>
        <p:spPr>
          <a:xfrm>
            <a:off x="5221032" y="52129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Impact"/>
                <a:ea typeface="Impact"/>
                <a:cs typeface="Impact"/>
                <a:sym typeface="Impact"/>
              </a:rPr>
              <a:t>Нилов Павел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2" name="Google Shape;332;p39"/>
          <p:cNvSpPr txBox="1">
            <a:spLocks noGrp="1"/>
          </p:cNvSpPr>
          <p:nvPr>
            <p:ph type="body" idx="4"/>
          </p:nvPr>
        </p:nvSpPr>
        <p:spPr>
          <a:xfrm>
            <a:off x="5220900" y="57358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400" dirty="0" smtClean="0">
                <a:latin typeface="Impact"/>
                <a:ea typeface="Impact"/>
                <a:cs typeface="Impact"/>
                <a:sym typeface="Impact"/>
              </a:rPr>
              <a:t>Преподаватель</a:t>
            </a:r>
            <a:r>
              <a:rPr lang="en-US" sz="2400" dirty="0" smtClean="0"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400" dirty="0" err="1">
                <a:latin typeface="Impact"/>
                <a:ea typeface="Impact"/>
                <a:cs typeface="Impact"/>
                <a:sym typeface="Impact"/>
              </a:rPr>
              <a:t>курса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4" name="Google Shape;334;p3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  <p:pic>
        <p:nvPicPr>
          <p:cNvPr id="10" name="Google Shape;201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81356" y="4929198"/>
            <a:ext cx="1577035" cy="1564476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Меня хорошо видно &amp;&amp; слышно?</a:t>
            </a:r>
            <a:endParaRPr/>
          </a:p>
        </p:txBody>
      </p:sp>
      <p:sp>
        <p:nvSpPr>
          <p:cNvPr id="182" name="Google Shape;182;p23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Ставьте	       , если все хорошо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3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3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В</a:t>
            </a:r>
            <a:r>
              <a:rPr lang="en-US" sz="36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ключ</a:t>
            </a:r>
            <a:r>
              <a:rPr lang="en-US" sz="3600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ил камеру - спас занятие!</a:t>
            </a:r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6034" y="1442278"/>
            <a:ext cx="8539875" cy="49865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body" idx="1"/>
          </p:nvPr>
        </p:nvSpPr>
        <p:spPr>
          <a:xfrm>
            <a:off x="300" y="1841900"/>
            <a:ext cx="12191400" cy="29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rPr lang="en-US" sz="5600" b="0">
                <a:latin typeface="Impact"/>
                <a:ea typeface="Impact"/>
                <a:cs typeface="Impact"/>
                <a:sym typeface="Impact"/>
              </a:rPr>
              <a:t>Основные коллекции: </a:t>
            </a:r>
            <a:endParaRPr sz="5600" b="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rPr lang="en-US" sz="5600" b="0">
                <a:latin typeface="Impact"/>
                <a:ea typeface="Impact"/>
                <a:cs typeface="Impact"/>
                <a:sym typeface="Impact"/>
              </a:rPr>
              <a:t>массив, список, связный список</a:t>
            </a:r>
            <a:endParaRPr sz="3200"/>
          </a:p>
        </p:txBody>
      </p:sp>
      <p:sp>
        <p:nvSpPr>
          <p:cNvPr id="198" name="Google Shape;198;p25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 dirty="0" err="1"/>
              <a:t>фото</a:t>
            </a:r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body" idx="3"/>
          </p:nvPr>
        </p:nvSpPr>
        <p:spPr>
          <a:xfrm>
            <a:off x="5221032" y="52129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Impact"/>
                <a:ea typeface="Impact"/>
                <a:cs typeface="Impact"/>
                <a:sym typeface="Impact"/>
              </a:rPr>
              <a:t>Нилов Павел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0" name="Google Shape;200;p25"/>
          <p:cNvSpPr txBox="1">
            <a:spLocks noGrp="1"/>
          </p:cNvSpPr>
          <p:nvPr>
            <p:ph type="body" idx="4"/>
          </p:nvPr>
        </p:nvSpPr>
        <p:spPr>
          <a:xfrm>
            <a:off x="5220900" y="57358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400" dirty="0" smtClean="0">
                <a:latin typeface="Impact"/>
                <a:ea typeface="Impact"/>
                <a:cs typeface="Impact"/>
                <a:sym typeface="Impact"/>
              </a:rPr>
              <a:t>Преподаватель</a:t>
            </a:r>
            <a:r>
              <a:rPr lang="en-US" sz="2400" dirty="0" smtClean="0"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400" dirty="0" err="1">
                <a:latin typeface="Impact"/>
                <a:ea typeface="Impact"/>
                <a:cs typeface="Impact"/>
                <a:sym typeface="Impact"/>
              </a:rPr>
              <a:t>курса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81356" y="4929198"/>
            <a:ext cx="1577035" cy="1564476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202" name="Google Shape;202;p2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Не забыть включить запись!</a:t>
            </a:r>
            <a:endParaRPr/>
          </a:p>
        </p:txBody>
      </p:sp>
      <p:pic>
        <p:nvPicPr>
          <p:cNvPr id="210" name="Google Shape;210;p26" descr="Изображение выглядит как внешний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09663" y="1914705"/>
            <a:ext cx="3972674" cy="396791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8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Коллекции</a:t>
            </a:r>
            <a:endParaRPr/>
          </a:p>
        </p:txBody>
      </p:sp>
      <p:sp>
        <p:nvSpPr>
          <p:cNvPr id="229" name="Google Shape;229;p28"/>
          <p:cNvSpPr/>
          <p:nvPr/>
        </p:nvSpPr>
        <p:spPr>
          <a:xfrm>
            <a:off x="2738414" y="307181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ru-RU" sz="3600" dirty="0" smtClean="0"/>
              <a:t>Что такое коллекция?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8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1" name="Google Shape;241;p29"/>
          <p:cNvSpPr/>
          <p:nvPr/>
        </p:nvSpPr>
        <p:spPr>
          <a:xfrm>
            <a:off x="2340804" y="1712170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9"/>
          <p:cNvSpPr/>
          <p:nvPr/>
        </p:nvSpPr>
        <p:spPr>
          <a:xfrm>
            <a:off x="2691475" y="2021175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29"/>
          <p:cNvSpPr/>
          <p:nvPr/>
        </p:nvSpPr>
        <p:spPr>
          <a:xfrm>
            <a:off x="2340804" y="3304914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9"/>
          <p:cNvSpPr/>
          <p:nvPr/>
        </p:nvSpPr>
        <p:spPr>
          <a:xfrm>
            <a:off x="2691249" y="3460025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804" y="500210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2691199" y="531110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b="0" i="0" u="none" strike="noStrike" cap="none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Виды массивов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" name="Рисунок 6" descr="1619155573_38-phonoteka_org-p-fon-dlya-zum-ofis-4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60" y="1714488"/>
            <a:ext cx="11215716" cy="44448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Array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smtClean="0"/>
              <a:t>Array: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https://learn.microsoft.com/en-us/dotnet/api/system.array?view=net-8.0</a:t>
            </a:r>
            <a:endParaRPr lang="en-US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smtClean="0"/>
              <a:t>Array </a:t>
            </a:r>
            <a:r>
              <a:rPr lang="ru-RU" dirty="0" smtClean="0"/>
              <a:t>для работы с массивами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Получение элемента члена массива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Сортировка в массиве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Поиск элементов по условию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Обход всех членов массива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Сравнение массивов</a:t>
            </a:r>
            <a:endParaRPr lang="en-US" dirty="0" smtClean="0"/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218</Words>
  <PresentationFormat>Произвольный</PresentationFormat>
  <Paragraphs>78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Arial</vt:lpstr>
      <vt:lpstr>Impact</vt:lpstr>
      <vt:lpstr>Avenir</vt:lpstr>
      <vt:lpstr>Calibri</vt:lpstr>
      <vt:lpstr>Roboto</vt:lpstr>
      <vt:lpstr>Times New Roman</vt:lpstr>
      <vt:lpstr>Proxima Nova</vt:lpstr>
      <vt:lpstr>Noto Sans Symbols</vt:lpstr>
      <vt:lpstr>Специальное оформление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pavel</dc:creator>
  <cp:lastModifiedBy>pavel</cp:lastModifiedBy>
  <cp:revision>32</cp:revision>
  <dcterms:modified xsi:type="dcterms:W3CDTF">2024-02-19T17:34:02Z</dcterms:modified>
</cp:coreProperties>
</file>